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64" r:id="rId6"/>
    <p:sldId id="277" r:id="rId7"/>
    <p:sldId id="278" r:id="rId8"/>
    <p:sldId id="279" r:id="rId9"/>
    <p:sldId id="262" r:id="rId10"/>
    <p:sldId id="276" r:id="rId11"/>
    <p:sldId id="274" r:id="rId12"/>
    <p:sldId id="269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9373-F399-4830-A31D-B792AF534B2D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B8D59-45A4-44DF-87AD-27EEEFC32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98044-9522-4919-88C1-C19E02252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E169-E89F-475B-9A27-2913ED47BFCB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D824-5C27-4723-B9FA-905716244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Policy and Networks: Policy Making in the 21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Century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Paul Ormerod</a:t>
            </a:r>
          </a:p>
          <a:p>
            <a:r>
              <a:rPr lang="en-GB" dirty="0" smtClean="0"/>
              <a:t>www.paulormerod.com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sdeb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Examples where network effects are important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Financial crisis since 2007 e.g. Confidence in inter-bank lending; systemic risk of default (Lehman Bros)</a:t>
            </a:r>
          </a:p>
          <a:p>
            <a:r>
              <a:rPr lang="en-GB" sz="2000" dirty="0" smtClean="0"/>
              <a:t>Popular culture (e.g. YouTube downloads, film producer earnings)</a:t>
            </a:r>
          </a:p>
          <a:p>
            <a:r>
              <a:rPr lang="en-GB" sz="2000" dirty="0" smtClean="0"/>
              <a:t>Public health (e.g. network of sexual partners; ‘peer acceptance’ of obesity)</a:t>
            </a:r>
          </a:p>
          <a:p>
            <a:r>
              <a:rPr lang="en-GB" sz="2000" dirty="0" smtClean="0"/>
              <a:t>Unemployment rates by county in America – culture, contacts, image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Religion in England in the 1550s (1)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 period of great religious (</a:t>
            </a:r>
            <a:r>
              <a:rPr lang="en-GB" sz="2000" smtClean="0"/>
              <a:t>think ideology/fundamentalism </a:t>
            </a:r>
            <a:r>
              <a:rPr lang="en-GB" sz="2000" dirty="0" smtClean="0"/>
              <a:t>in 21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century terms) ferment in Europe</a:t>
            </a:r>
          </a:p>
          <a:p>
            <a:r>
              <a:rPr lang="en-GB" sz="2000" dirty="0" smtClean="0"/>
              <a:t>Henry VIII broke with the Pope in the early 1530s</a:t>
            </a:r>
          </a:p>
          <a:p>
            <a:r>
              <a:rPr lang="en-GB" sz="2000" dirty="0" smtClean="0"/>
              <a:t>By the time his weak young son, Edward VI, succeeded him in 1547, a group of hard line Protestants had captured control of the Church of England</a:t>
            </a:r>
          </a:p>
          <a:p>
            <a:r>
              <a:rPr lang="en-GB" sz="2000" dirty="0" smtClean="0"/>
              <a:t>There was another, less militant, Protestant faction, the </a:t>
            </a:r>
            <a:r>
              <a:rPr lang="en-GB" sz="2000" dirty="0" err="1" smtClean="0"/>
              <a:t>Freewillers</a:t>
            </a:r>
            <a:endParaRPr lang="en-GB" sz="2000" dirty="0" smtClean="0"/>
          </a:p>
          <a:p>
            <a:r>
              <a:rPr lang="en-GB" sz="2000" dirty="0" smtClean="0"/>
              <a:t>But the vast majority of the country still adhered to Catholicism</a:t>
            </a:r>
          </a:p>
          <a:p>
            <a:r>
              <a:rPr lang="en-GB" sz="2000" dirty="0" smtClean="0"/>
              <a:t>On Edward’s death in 1553, to the astonishment of the elite, his sister Mary, a devout Catholic, easily raised a large force and captured and executed the successor favoured by the elite (Lady Jane Grey, the ‘nine day Queen’)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Religion in England in the 1550s 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Mary was determined to restore Catholicism and used a policy of incentives to achieve this – 300 burnings of Protestants were carried out 1555-58</a:t>
            </a:r>
          </a:p>
          <a:p>
            <a:r>
              <a:rPr lang="en-GB" sz="2000" dirty="0" smtClean="0"/>
              <a:t>On the face of it, this was quite sensible.  A proto-Protestant group with widespread support, the </a:t>
            </a:r>
            <a:r>
              <a:rPr lang="en-GB" sz="2000" dirty="0" err="1" smtClean="0"/>
              <a:t>Lollards</a:t>
            </a:r>
            <a:r>
              <a:rPr lang="en-GB" sz="2000" dirty="0" smtClean="0"/>
              <a:t>, had been suppressed in the early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century by a small number of burnings</a:t>
            </a:r>
          </a:p>
          <a:p>
            <a:r>
              <a:rPr lang="en-GB" sz="2000" dirty="0" smtClean="0"/>
              <a:t>Many Protestants recanted or fled abroad</a:t>
            </a:r>
          </a:p>
          <a:p>
            <a:r>
              <a:rPr lang="en-GB" sz="2000" dirty="0" smtClean="0"/>
              <a:t>But a hard core, including many of the leaders, used network approaches to win support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Religion in England in the 1550s (3)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1" dirty="0" smtClean="0"/>
              <a:t>They  reinforced personal networks </a:t>
            </a:r>
            <a:r>
              <a:rPr lang="en-GB" sz="2000" dirty="0" smtClean="0"/>
              <a:t>by writing to each other in prison to sustain their faith and willingness to be martyred  e.g. Laurence Saunders on the morning of his execution: ‘</a:t>
            </a:r>
            <a:r>
              <a:rPr lang="en-GB" sz="2000" i="1" dirty="0"/>
              <a:t>God’s people shall </a:t>
            </a:r>
            <a:r>
              <a:rPr lang="en-GB" sz="2000" i="1" dirty="0" err="1"/>
              <a:t>prevayle</a:t>
            </a:r>
            <a:r>
              <a:rPr lang="en-GB" sz="2000" i="1" dirty="0"/>
              <a:t>: yea our blood </a:t>
            </a:r>
            <a:r>
              <a:rPr lang="en-GB" sz="2000" i="1" dirty="0" err="1"/>
              <a:t>shal</a:t>
            </a:r>
            <a:r>
              <a:rPr lang="en-GB" sz="2000" i="1" dirty="0"/>
              <a:t> be their </a:t>
            </a:r>
            <a:r>
              <a:rPr lang="en-GB" sz="2000" i="1" dirty="0" smtClean="0"/>
              <a:t>perdition, Who </a:t>
            </a:r>
            <a:r>
              <a:rPr lang="en-GB" sz="2000" i="1" dirty="0"/>
              <a:t>do most triumphantly spill </a:t>
            </a:r>
            <a:r>
              <a:rPr lang="en-GB" sz="2000" i="1" dirty="0" smtClean="0"/>
              <a:t>it</a:t>
            </a:r>
            <a:r>
              <a:rPr lang="en-GB" sz="2000" dirty="0" smtClean="0"/>
              <a:t>’</a:t>
            </a:r>
          </a:p>
          <a:p>
            <a:r>
              <a:rPr lang="en-GB" sz="2000" dirty="0" smtClean="0"/>
              <a:t>They gambled that by behaving with courage at their burnings, they would persuade the population to follow their beliefs – </a:t>
            </a:r>
            <a:r>
              <a:rPr lang="en-GB" sz="2000" b="1" dirty="0" smtClean="0"/>
              <a:t>spreading their views across the network of the population as a whole, they </a:t>
            </a:r>
            <a:r>
              <a:rPr lang="en-GB" sz="2000" b="1" i="1" dirty="0" smtClean="0"/>
              <a:t>created</a:t>
            </a:r>
            <a:r>
              <a:rPr lang="en-GB" sz="2000" b="1" dirty="0" smtClean="0"/>
              <a:t> a scale-free network</a:t>
            </a:r>
          </a:p>
          <a:p>
            <a:r>
              <a:rPr lang="en-GB" sz="2000" dirty="0" smtClean="0"/>
              <a:t>‘</a:t>
            </a:r>
            <a:r>
              <a:rPr lang="en-GB" sz="2000" i="1" dirty="0"/>
              <a:t>Be of good comfort, master Ridley, and play the </a:t>
            </a:r>
            <a:r>
              <a:rPr lang="en-GB" sz="2000" i="1" dirty="0" smtClean="0"/>
              <a:t>man.</a:t>
            </a:r>
            <a:r>
              <a:rPr lang="en-GB" sz="2000" b="1" i="1" dirty="0" smtClean="0"/>
              <a:t>  </a:t>
            </a:r>
            <a:r>
              <a:rPr lang="en-GB" sz="2000" i="1" dirty="0" smtClean="0"/>
              <a:t>We </a:t>
            </a:r>
            <a:r>
              <a:rPr lang="en-GB" sz="2000" i="1" dirty="0"/>
              <a:t>shall this day light such a candle, by God’s </a:t>
            </a:r>
            <a:r>
              <a:rPr lang="en-GB" sz="2000" i="1" dirty="0" smtClean="0"/>
              <a:t>grace</a:t>
            </a:r>
            <a:r>
              <a:rPr lang="en-GB" sz="2000" b="1" i="1" dirty="0" smtClean="0"/>
              <a:t> </a:t>
            </a:r>
            <a:r>
              <a:rPr lang="en-GB" sz="2000" i="1" dirty="0"/>
              <a:t>in England, as I trust shall never be put out</a:t>
            </a:r>
            <a:r>
              <a:rPr lang="en-GB" sz="2000" dirty="0" smtClean="0"/>
              <a:t>.’  Hugh Latimer before being led to the stake with Ridley in Oxford, 1555  </a:t>
            </a:r>
          </a:p>
          <a:p>
            <a:r>
              <a:rPr lang="en-GB" sz="2000" dirty="0" smtClean="0"/>
              <a:t>Large numbers turned up to watch e.g. at the burning of the Bishop of Worcester, 7,000 came to watch </a:t>
            </a:r>
            <a:r>
              <a:rPr lang="en-GB" sz="2000" i="1" dirty="0" smtClean="0"/>
              <a:t>‘for </a:t>
            </a:r>
            <a:r>
              <a:rPr lang="en-GB" sz="2000" i="1" dirty="0"/>
              <a:t>it was market-day and many also came to see his behaviour towards death.’ </a:t>
            </a:r>
            <a:r>
              <a:rPr lang="en-GB" sz="2000" dirty="0"/>
              <a:t>(Foxe, </a:t>
            </a:r>
            <a:r>
              <a:rPr lang="en-GB" sz="2000" dirty="0" smtClean="0"/>
              <a:t>1563)</a:t>
            </a:r>
          </a:p>
          <a:p>
            <a:r>
              <a:rPr lang="en-GB" sz="2000" dirty="0" smtClean="0"/>
              <a:t>These policies were very successful.  By Mary’s death in 1558, </a:t>
            </a:r>
            <a:r>
              <a:rPr lang="en-GB" sz="2000" dirty="0" err="1" smtClean="0"/>
              <a:t>Freewillers</a:t>
            </a:r>
            <a:r>
              <a:rPr lang="en-GB" sz="2000" dirty="0" smtClean="0"/>
              <a:t> had disappeared, and support for Protestantism was much stronger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burning </a:t>
            </a:r>
            <a:r>
              <a:rPr lang="en-US" sz="2400" b="1" smtClean="0"/>
              <a:t>of Latimer </a:t>
            </a:r>
            <a:r>
              <a:rPr lang="en-US" sz="2400" b="1" dirty="0" smtClean="0"/>
              <a:t>and Ridley, Oxford city centre, 1555</a:t>
            </a:r>
            <a:endParaRPr lang="en-US" sz="2400" b="1" dirty="0"/>
          </a:p>
        </p:txBody>
      </p:sp>
      <p:pic>
        <p:nvPicPr>
          <p:cNvPr id="17413" name="Picture 5" descr="latimer and ridley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341438"/>
            <a:ext cx="6969125" cy="482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Conclusion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Incentives still matter</a:t>
            </a:r>
          </a:p>
          <a:p>
            <a:r>
              <a:rPr lang="en-GB" sz="2400" dirty="0" smtClean="0"/>
              <a:t>But policy in the 21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century must look at problems from the network perspective, these are often much more powerful</a:t>
            </a:r>
          </a:p>
          <a:p>
            <a:r>
              <a:rPr lang="en-GB" sz="2400" dirty="0" smtClean="0"/>
              <a:t>Hard  to get right </a:t>
            </a:r>
          </a:p>
          <a:p>
            <a:r>
              <a:rPr lang="en-GB" sz="2400" dirty="0" smtClean="0"/>
              <a:t>But this is how the world actually is</a:t>
            </a:r>
          </a:p>
          <a:p>
            <a:r>
              <a:rPr lang="en-GB" sz="2400" dirty="0" smtClean="0"/>
              <a:t>Provides new instruments of policy – understanding network structure, altering network structure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42276" cy="9361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Economic and social policy since 1945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00808"/>
            <a:ext cx="8042276" cy="4242793"/>
          </a:xfrm>
        </p:spPr>
        <p:txBody>
          <a:bodyPr>
            <a:noAutofit/>
          </a:bodyPr>
          <a:lstStyle/>
          <a:p>
            <a:r>
              <a:rPr lang="en-GB" sz="2400" dirty="0" smtClean="0"/>
              <a:t>Essentially based on a view that decisions are made ‘rationally’ by people, firms, planners etc . [‘agents’]</a:t>
            </a:r>
          </a:p>
          <a:p>
            <a:r>
              <a:rPr lang="en-GB" sz="2400" dirty="0" smtClean="0"/>
              <a:t>Agents respond to incentives, and incentives are in turn mainly based on price</a:t>
            </a:r>
          </a:p>
          <a:p>
            <a:r>
              <a:rPr lang="en-GB" sz="2400" dirty="0" smtClean="0"/>
              <a:t>Not without some success, but limited in what it can actually achieve</a:t>
            </a:r>
          </a:p>
          <a:p>
            <a:endParaRPr lang="en-GB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Behavioural Economics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042276" cy="4343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Behavioural economics (‘nudge’ )is essentially a smarter and broader way of thinking about incentives</a:t>
            </a:r>
          </a:p>
          <a:p>
            <a:r>
              <a:rPr lang="en-GB" sz="2400" dirty="0" smtClean="0"/>
              <a:t>Recognises that agents might not always behave ‘rationally’</a:t>
            </a:r>
          </a:p>
          <a:p>
            <a:r>
              <a:rPr lang="en-GB" sz="2400" dirty="0" smtClean="0"/>
              <a:t>But it is still based on the idea of ‘agents’ deciding </a:t>
            </a:r>
            <a:r>
              <a:rPr lang="en-GB" sz="2400" i="1" dirty="0" smtClean="0"/>
              <a:t>in isolation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Networks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Not just on-line, ‘real world’ networks  of family, friends, colleagues are even more important</a:t>
            </a:r>
          </a:p>
          <a:p>
            <a:r>
              <a:rPr lang="en-GB" sz="2400" dirty="0" smtClean="0"/>
              <a:t>Networks recognise that agents can be influenced </a:t>
            </a:r>
            <a:r>
              <a:rPr lang="en-GB" sz="2400" i="1" dirty="0" smtClean="0"/>
              <a:t>directly </a:t>
            </a:r>
            <a:r>
              <a:rPr lang="en-GB" sz="2400" dirty="0" smtClean="0"/>
              <a:t>by what others do</a:t>
            </a:r>
          </a:p>
          <a:p>
            <a:r>
              <a:rPr lang="en-GB" sz="2400" dirty="0" smtClean="0">
                <a:solidFill>
                  <a:srgbClr val="000000"/>
                </a:solidFill>
              </a:rPr>
              <a:t>Network effects mean that decisions can be made which have little or nothing to do with an assessment of the costs and benefits to the individual agent – solely on the basis of what others do</a:t>
            </a:r>
          </a:p>
          <a:p>
            <a:r>
              <a:rPr lang="en-GB" sz="2400" dirty="0" smtClean="0"/>
              <a:t>A wide variety of behavioural motives for this, but for shorthand description, call this ‘copying’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Impact of networks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16832"/>
            <a:ext cx="8042276" cy="402676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dirty="0" smtClean="0"/>
              <a:t>A different way of thinking about policy – which companies understand intuitively more than the public sector</a:t>
            </a:r>
          </a:p>
          <a:p>
            <a:pPr algn="just"/>
            <a:r>
              <a:rPr lang="en-GB" sz="2400" dirty="0" smtClean="0"/>
              <a:t>Economic ‘rational’ behaviour may be </a:t>
            </a:r>
            <a:r>
              <a:rPr lang="en-GB" sz="2400" b="1" dirty="0" smtClean="0"/>
              <a:t>ir</a:t>
            </a:r>
            <a:r>
              <a:rPr lang="en-GB" sz="2400" dirty="0" smtClean="0"/>
              <a:t>rational when network effects are important</a:t>
            </a:r>
          </a:p>
          <a:p>
            <a:pPr algn="just"/>
            <a:r>
              <a:rPr lang="en-GB" sz="2400" dirty="0" smtClean="0"/>
              <a:t>Can dramatically </a:t>
            </a:r>
            <a:r>
              <a:rPr lang="en-GB" sz="2400" i="1" dirty="0" smtClean="0"/>
              <a:t>magnify</a:t>
            </a:r>
            <a:r>
              <a:rPr lang="en-GB" sz="2400" dirty="0" smtClean="0"/>
              <a:t> </a:t>
            </a:r>
            <a:r>
              <a:rPr lang="en-GB" sz="2400" i="1" dirty="0" smtClean="0"/>
              <a:t>or offset </a:t>
            </a:r>
            <a:r>
              <a:rPr lang="en-GB" sz="2400" dirty="0" smtClean="0"/>
              <a:t>the effect of any initial change caused by incentives/nudge</a:t>
            </a:r>
          </a:p>
          <a:p>
            <a:pPr algn="just"/>
            <a:r>
              <a:rPr lang="en-GB" sz="2400" i="1" dirty="0" smtClean="0"/>
              <a:t>Network structure </a:t>
            </a:r>
            <a:r>
              <a:rPr lang="en-GB" sz="2400" dirty="0" smtClean="0"/>
              <a:t>becomes an additional policy instrument; different types of structure are more/less resistant to ‘cascades’ of value change</a:t>
            </a:r>
          </a:p>
          <a:p>
            <a:pPr algn="just"/>
            <a:r>
              <a:rPr lang="en-GB" sz="2400" dirty="0" smtClean="0"/>
              <a:t>Inherently give rise to right-skewed – unequal -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music download experiment: an example of copying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Salganik</a:t>
            </a:r>
            <a:r>
              <a:rPr lang="en-US" sz="2000" dirty="0"/>
              <a:t>, </a:t>
            </a:r>
            <a:r>
              <a:rPr lang="en-US" sz="2000" dirty="0" err="1" smtClean="0"/>
              <a:t>Dodds</a:t>
            </a:r>
            <a:r>
              <a:rPr lang="en-US" sz="2000" dirty="0" smtClean="0"/>
              <a:t>, Watts, </a:t>
            </a:r>
            <a:r>
              <a:rPr lang="en-US" sz="2000" dirty="0"/>
              <a:t>‘Experimental study of inequality and unpredictability in an artificial cultural market’,  </a:t>
            </a:r>
            <a:r>
              <a:rPr lang="en-US" sz="2000" i="1" dirty="0" smtClean="0"/>
              <a:t>Science, </a:t>
            </a:r>
            <a:r>
              <a:rPr lang="en-US" sz="2000" dirty="0" smtClean="0"/>
              <a:t>2006</a:t>
            </a:r>
          </a:p>
          <a:p>
            <a:r>
              <a:rPr lang="en-GB" sz="2000" dirty="0" smtClean="0"/>
              <a:t>Students downloaded </a:t>
            </a:r>
            <a:r>
              <a:rPr lang="en-GB" sz="2000" dirty="0"/>
              <a:t>previously unknown songs either with or without knowledge</a:t>
            </a:r>
            <a:r>
              <a:rPr lang="en-GB" sz="2000" baseline="30000" dirty="0"/>
              <a:t> </a:t>
            </a:r>
            <a:r>
              <a:rPr lang="en-GB" sz="2000" dirty="0"/>
              <a:t>of previous participants' </a:t>
            </a:r>
            <a:r>
              <a:rPr lang="en-GB" sz="2000" dirty="0" smtClean="0"/>
              <a:t>choices</a:t>
            </a:r>
          </a:p>
          <a:p>
            <a:r>
              <a:rPr lang="en-GB" sz="2000" i="1" dirty="0"/>
              <a:t>Increasing the strength of</a:t>
            </a:r>
            <a:r>
              <a:rPr lang="en-GB" sz="2000" i="1" baseline="30000" dirty="0"/>
              <a:t> </a:t>
            </a:r>
            <a:r>
              <a:rPr lang="en-GB" sz="2000" i="1" dirty="0" smtClean="0"/>
              <a:t> ‘social learning’ </a:t>
            </a:r>
            <a:r>
              <a:rPr lang="en-GB" sz="2000" i="1" dirty="0"/>
              <a:t>increased both inequality </a:t>
            </a:r>
            <a:r>
              <a:rPr lang="en-GB" sz="2000" i="1" dirty="0" smtClean="0"/>
              <a:t>of outcome and </a:t>
            </a:r>
            <a:r>
              <a:rPr lang="en-GB" sz="2000" i="1" dirty="0"/>
              <a:t>unpredictability</a:t>
            </a:r>
            <a:r>
              <a:rPr lang="en-GB" sz="2000" i="1" baseline="30000" dirty="0"/>
              <a:t> </a:t>
            </a:r>
            <a:r>
              <a:rPr lang="en-GB" sz="2000" i="1" dirty="0"/>
              <a:t>of </a:t>
            </a:r>
            <a:r>
              <a:rPr lang="en-GB" sz="2000" i="1" dirty="0" smtClean="0"/>
              <a:t>success</a:t>
            </a:r>
          </a:p>
          <a:p>
            <a:r>
              <a:rPr lang="en-GB" sz="2000" dirty="0"/>
              <a:t>Success was </a:t>
            </a:r>
            <a:r>
              <a:rPr lang="en-GB" sz="2000" dirty="0" smtClean="0"/>
              <a:t>only weakly determined </a:t>
            </a:r>
            <a:r>
              <a:rPr lang="en-GB" sz="2000" dirty="0"/>
              <a:t>by quality:</a:t>
            </a:r>
            <a:r>
              <a:rPr lang="en-GB" sz="2000" baseline="30000" dirty="0"/>
              <a:t> </a:t>
            </a:r>
            <a:r>
              <a:rPr lang="en-GB" sz="2000" dirty="0" smtClean="0"/>
              <a:t>the </a:t>
            </a:r>
            <a:r>
              <a:rPr lang="en-GB" sz="2000" dirty="0"/>
              <a:t>best songs rarely did poorly, and the worst rarely did </a:t>
            </a:r>
            <a:r>
              <a:rPr lang="en-GB" sz="2000" dirty="0" smtClean="0"/>
              <a:t>well</a:t>
            </a:r>
          </a:p>
          <a:p>
            <a:r>
              <a:rPr lang="en-GB" sz="2000" i="1" dirty="0" smtClean="0"/>
              <a:t>But </a:t>
            </a:r>
            <a:r>
              <a:rPr lang="en-GB" sz="2000" i="1" dirty="0"/>
              <a:t>any other result was </a:t>
            </a:r>
            <a:r>
              <a:rPr lang="en-GB" sz="2000" i="1" dirty="0" smtClean="0"/>
              <a:t>possible i.e</a:t>
            </a:r>
            <a:r>
              <a:rPr lang="en-GB" sz="2000" i="1" dirty="0"/>
              <a:t>.</a:t>
            </a:r>
            <a:r>
              <a:rPr lang="en-GB" sz="2000" i="1" dirty="0" smtClean="0"/>
              <a:t> outcomes are only weakly determined by intrinsic quality of the product</a:t>
            </a:r>
          </a:p>
          <a:p>
            <a:r>
              <a:rPr lang="en-GB" sz="2000" b="1" i="1" dirty="0" smtClean="0"/>
              <a:t>In other words, the best ideas/products may not always win!</a:t>
            </a:r>
            <a:endParaRPr lang="en-GB" sz="2000" b="1" dirty="0" smtClean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6802"/>
            <a:ext cx="9144000" cy="646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6802"/>
            <a:ext cx="9144000" cy="646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</a:rPr>
              <a:t>Copying/Social Learning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‘Social learning (learning through observation or interaction with other individuals) is widespread in nature and is central to the remarkable success of humans’; Rendell et.al. ‘Insights from the Social Learning Strategies Tournament’, </a:t>
            </a:r>
            <a:r>
              <a:rPr lang="en-GB" sz="2000" i="1" dirty="0">
                <a:solidFill>
                  <a:srgbClr val="000000"/>
                </a:solidFill>
              </a:rPr>
              <a:t>Science</a:t>
            </a:r>
            <a:r>
              <a:rPr lang="en-GB" sz="2000" dirty="0">
                <a:solidFill>
                  <a:srgbClr val="000000"/>
                </a:solidFill>
              </a:rPr>
              <a:t>, 9 April 2010 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Who/when/where do agents copy?  What is the relevant network structure?  Do they also innovate?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How do agents learn their own preferences, their own self-image?</a:t>
            </a:r>
          </a:p>
          <a:p>
            <a:pPr marL="341313" indent="-3413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is not just individuals, but firms, regulators, governments, international bodies e.g. IMF, </a:t>
            </a:r>
            <a:r>
              <a:rPr lang="en-GB" sz="2000" dirty="0" smtClean="0">
                <a:solidFill>
                  <a:srgbClr val="000000"/>
                </a:solidFill>
              </a:rPr>
              <a:t>European Central Bank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1061</Words>
  <Application>Microsoft Office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Policy and Networks: Policy Making in the 21st Century</vt:lpstr>
      <vt:lpstr>Economic and social policy since 1945</vt:lpstr>
      <vt:lpstr>Behavioural Economics</vt:lpstr>
      <vt:lpstr>Networks </vt:lpstr>
      <vt:lpstr>Impact of networks</vt:lpstr>
      <vt:lpstr>The music download experiment: an example of copying </vt:lpstr>
      <vt:lpstr>Slide 7</vt:lpstr>
      <vt:lpstr>Slide 8</vt:lpstr>
      <vt:lpstr>Slide 9</vt:lpstr>
      <vt:lpstr>Slide 10</vt:lpstr>
      <vt:lpstr>Examples where network effects are important</vt:lpstr>
      <vt:lpstr>Religion in England in the 1550s (1)</vt:lpstr>
      <vt:lpstr>Religion in England in the 1550s (2)</vt:lpstr>
      <vt:lpstr>Religion in England in the 1550s (3)</vt:lpstr>
      <vt:lpstr>The burning of Latimer and Ridley, Oxford city centre, 1555</vt:lpstr>
      <vt:lpstr>Conclusion</vt:lpstr>
    </vt:vector>
  </TitlesOfParts>
  <Company>Volterra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70</cp:revision>
  <dcterms:created xsi:type="dcterms:W3CDTF">2011-09-26T14:58:23Z</dcterms:created>
  <dcterms:modified xsi:type="dcterms:W3CDTF">2011-10-03T22:58:37Z</dcterms:modified>
</cp:coreProperties>
</file>