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68" r:id="rId4"/>
    <p:sldId id="269" r:id="rId5"/>
    <p:sldId id="273" r:id="rId6"/>
    <p:sldId id="274" r:id="rId7"/>
    <p:sldId id="264" r:id="rId8"/>
    <p:sldId id="265" r:id="rId9"/>
    <p:sldId id="266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543-2101-45F5-82DB-231E0DAE2005}" type="datetimeFigureOut">
              <a:rPr lang="en-US" smtClean="0"/>
              <a:pPr/>
              <a:t>21/09/2011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441F-A1F9-4BEF-8EDB-0EC1C61A9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543-2101-45F5-82DB-231E0DAE2005}" type="datetimeFigureOut">
              <a:rPr lang="en-US" smtClean="0"/>
              <a:pPr/>
              <a:t>21/09/2011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441F-A1F9-4BEF-8EDB-0EC1C61A9D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543-2101-45F5-82DB-231E0DAE2005}" type="datetimeFigureOut">
              <a:rPr lang="en-US" smtClean="0"/>
              <a:pPr/>
              <a:t>21/09/2011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441F-A1F9-4BEF-8EDB-0EC1C61A9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543-2101-45F5-82DB-231E0DAE2005}" type="datetimeFigureOut">
              <a:rPr lang="en-US" smtClean="0"/>
              <a:pPr/>
              <a:t>21/09/2011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441F-A1F9-4BEF-8EDB-0EC1C61A9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543-2101-45F5-82DB-231E0DAE2005}" type="datetimeFigureOut">
              <a:rPr lang="en-US" smtClean="0"/>
              <a:pPr/>
              <a:t>21/09/2011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441F-A1F9-4BEF-8EDB-0EC1C61A9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543-2101-45F5-82DB-231E0DAE2005}" type="datetimeFigureOut">
              <a:rPr lang="en-US" smtClean="0"/>
              <a:pPr/>
              <a:t>21/09/2011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441F-A1F9-4BEF-8EDB-0EC1C61A9D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543-2101-45F5-82DB-231E0DAE2005}" type="datetimeFigureOut">
              <a:rPr lang="en-US" smtClean="0"/>
              <a:pPr/>
              <a:t>21/09/2011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441F-A1F9-4BEF-8EDB-0EC1C61A9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543-2101-45F5-82DB-231E0DAE2005}" type="datetimeFigureOut">
              <a:rPr lang="en-US" smtClean="0"/>
              <a:pPr/>
              <a:t>21/09/2011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441F-A1F9-4BEF-8EDB-0EC1C61A9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543-2101-45F5-82DB-231E0DAE2005}" type="datetimeFigureOut">
              <a:rPr lang="en-US" smtClean="0"/>
              <a:pPr/>
              <a:t>21/09/2011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441F-A1F9-4BEF-8EDB-0EC1C61A9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543-2101-45F5-82DB-231E0DAE2005}" type="datetimeFigureOut">
              <a:rPr lang="en-US" smtClean="0"/>
              <a:pPr/>
              <a:t>21/09/2011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441F-A1F9-4BEF-8EDB-0EC1C61A9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543-2101-45F5-82DB-231E0DAE2005}" type="datetimeFigureOut">
              <a:rPr lang="en-US" smtClean="0"/>
              <a:pPr/>
              <a:t>21/09/2011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441F-A1F9-4BEF-8EDB-0EC1C61A9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E543-2101-45F5-82DB-231E0DAE2005}" type="datetimeFigureOut">
              <a:rPr lang="en-US" smtClean="0"/>
              <a:pPr/>
              <a:t>21/09/2011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441F-A1F9-4BEF-8EDB-0EC1C61A9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D82E543-2101-45F5-82DB-231E0DAE2005}" type="datetimeFigureOut">
              <a:rPr lang="en-US" smtClean="0"/>
              <a:pPr/>
              <a:t>21/09/2011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05D441F-A1F9-4BEF-8EDB-0EC1C61A9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Relationship Id="rId3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wmf"/><Relationship Id="rId3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wmf"/><Relationship Id="rId3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Networks and Public Policy: Beyond Nudging in the Big Society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171416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Paul Ormerod</a:t>
            </a:r>
          </a:p>
          <a:p>
            <a:r>
              <a:rPr lang="en-GB" sz="2800" dirty="0"/>
              <a:t>www.paulormerod.com</a:t>
            </a:r>
          </a:p>
          <a:p>
            <a:r>
              <a:rPr lang="en-US" sz="2800" dirty="0"/>
              <a:t>www.synthesisips.net</a:t>
            </a:r>
          </a:p>
          <a:p>
            <a:endParaRPr lang="en-US" sz="2800" dirty="0"/>
          </a:p>
        </p:txBody>
      </p:sp>
      <p:pic>
        <p:nvPicPr>
          <p:cNvPr id="4" name="Picture 3" descr="Synthesis-Logo-Final-Colour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04664"/>
            <a:ext cx="2662064" cy="579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42276" cy="133695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Networks, Policy and Values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72815"/>
            <a:ext cx="8042276" cy="4170785"/>
          </a:xfrm>
        </p:spPr>
        <p:txBody>
          <a:bodyPr>
            <a:normAutofit fontScale="85000" lnSpcReduction="20000"/>
          </a:bodyPr>
          <a:lstStyle/>
          <a:p>
            <a:r>
              <a:rPr lang="en-GB" sz="2400" dirty="0" smtClean="0"/>
              <a:t>Examples:	-	</a:t>
            </a:r>
            <a:r>
              <a:rPr lang="en-GB" sz="2400" dirty="0" err="1" smtClean="0"/>
              <a:t>worklessness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			-	executive pay</a:t>
            </a:r>
          </a:p>
          <a:p>
            <a:pPr>
              <a:buNone/>
            </a:pPr>
            <a:r>
              <a:rPr lang="en-GB" sz="2400" dirty="0" smtClean="0"/>
              <a:t>			-	environment</a:t>
            </a:r>
          </a:p>
          <a:p>
            <a:r>
              <a:rPr lang="en-GB" sz="2400" dirty="0" smtClean="0"/>
              <a:t>Successful policy making is very difficult</a:t>
            </a:r>
          </a:p>
          <a:p>
            <a:r>
              <a:rPr lang="en-GB" dirty="0" smtClean="0"/>
              <a:t>The first step to better policy making is better understanding</a:t>
            </a:r>
          </a:p>
          <a:p>
            <a:r>
              <a:rPr lang="en-GB" sz="2400" dirty="0" smtClean="0"/>
              <a:t>A key reason for many failures is the failure to recognise that networks, values, are a key driving factor</a:t>
            </a:r>
          </a:p>
          <a:p>
            <a:r>
              <a:rPr lang="en-GB" dirty="0" smtClean="0"/>
              <a:t>The Big Society requires values to change</a:t>
            </a:r>
          </a:p>
          <a:p>
            <a:r>
              <a:rPr lang="en-GB" sz="2400" dirty="0" smtClean="0"/>
              <a:t>To change values, we need networks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3" descr="Synthesis-Logo-Final-Colour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04664"/>
            <a:ext cx="2662064" cy="579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042276" cy="76089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What do we mean by ‘social networks’?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042276" cy="2908919"/>
          </a:xfrm>
        </p:spPr>
        <p:txBody>
          <a:bodyPr>
            <a:normAutofit/>
          </a:bodyPr>
          <a:lstStyle/>
          <a:p>
            <a:r>
              <a:rPr lang="en-GB" sz="2800" i="1" dirty="0" smtClean="0"/>
              <a:t>Can</a:t>
            </a:r>
            <a:r>
              <a:rPr lang="en-GB" sz="2800" dirty="0" smtClean="0"/>
              <a:t> mean on-line networks</a:t>
            </a:r>
          </a:p>
          <a:p>
            <a:r>
              <a:rPr lang="en-GB" sz="2800" dirty="0" smtClean="0"/>
              <a:t>But is much more general</a:t>
            </a:r>
          </a:p>
          <a:p>
            <a:r>
              <a:rPr lang="en-GB" sz="2800" dirty="0" smtClean="0"/>
              <a:t>‘Real world’ networks of friends, families, colleagues, interest groups</a:t>
            </a:r>
            <a:endParaRPr lang="en-GB" sz="2800" dirty="0"/>
          </a:p>
        </p:txBody>
      </p:sp>
      <p:pic>
        <p:nvPicPr>
          <p:cNvPr id="4" name="Picture 3" descr="Synthesis-Logo-Final-Colour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04664"/>
            <a:ext cx="2662064" cy="579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042276" cy="133695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Economic and social policy since 1945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204863"/>
            <a:ext cx="8042276" cy="3738737"/>
          </a:xfrm>
        </p:spPr>
        <p:txBody>
          <a:bodyPr>
            <a:normAutofit fontScale="62500" lnSpcReduction="20000"/>
          </a:bodyPr>
          <a:lstStyle/>
          <a:p>
            <a:r>
              <a:rPr lang="en-GB" sz="2400" dirty="0" smtClean="0"/>
              <a:t>Essentially based on a view that decisions are made rationally by people, firms, planners etc . [‘agents’]</a:t>
            </a:r>
          </a:p>
          <a:p>
            <a:r>
              <a:rPr lang="en-GB" sz="2400" dirty="0" smtClean="0"/>
              <a:t>Agents respond to incentives, and incentives are in turn mainly based on price</a:t>
            </a:r>
          </a:p>
          <a:p>
            <a:pPr>
              <a:buNone/>
            </a:pPr>
            <a:r>
              <a:rPr lang="en-GB" sz="2400" dirty="0" smtClean="0"/>
              <a:t>Examples: 	-	benefits</a:t>
            </a:r>
          </a:p>
          <a:p>
            <a:pPr>
              <a:buNone/>
            </a:pPr>
            <a:r>
              <a:rPr lang="en-GB" sz="2400" dirty="0" smtClean="0"/>
              <a:t>			-	energy consumption</a:t>
            </a:r>
          </a:p>
          <a:p>
            <a:pPr>
              <a:buNone/>
            </a:pPr>
            <a:r>
              <a:rPr lang="en-GB" sz="2400" dirty="0" smtClean="0"/>
              <a:t>			-	corporation tax</a:t>
            </a:r>
          </a:p>
          <a:p>
            <a:pPr>
              <a:buNone/>
            </a:pPr>
            <a:r>
              <a:rPr lang="en-GB" sz="2400" dirty="0" smtClean="0"/>
              <a:t>			-	interest rates</a:t>
            </a:r>
          </a:p>
          <a:p>
            <a:r>
              <a:rPr lang="en-GB" sz="2400" dirty="0" smtClean="0"/>
              <a:t>A mechanistic view of the world</a:t>
            </a:r>
          </a:p>
          <a:p>
            <a:r>
              <a:rPr lang="en-GB" sz="2400" dirty="0" smtClean="0"/>
              <a:t>Not without some success, but limited in what it can actually achieve</a:t>
            </a:r>
          </a:p>
          <a:p>
            <a:endParaRPr lang="en-US" sz="2400" dirty="0"/>
          </a:p>
        </p:txBody>
      </p:sp>
      <p:pic>
        <p:nvPicPr>
          <p:cNvPr id="4" name="Picture 3" descr="Synthesis-Logo-Final-Colour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04664"/>
            <a:ext cx="2662064" cy="579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42276" cy="133695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Nudge and Networks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042276" cy="4343400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‘Nudge’ is essentially a smarter and broader way of thinking about incentives</a:t>
            </a:r>
          </a:p>
          <a:p>
            <a:r>
              <a:rPr lang="en-GB" sz="2400" dirty="0" smtClean="0"/>
              <a:t>But it is still based on the idea of ‘agents’ deciding </a:t>
            </a:r>
            <a:r>
              <a:rPr lang="en-GB" sz="2400" i="1" dirty="0" smtClean="0"/>
              <a:t>in isolation</a:t>
            </a:r>
          </a:p>
          <a:p>
            <a:r>
              <a:rPr lang="en-GB" sz="2400" dirty="0" smtClean="0"/>
              <a:t>Networks recognise that agents can be influenced </a:t>
            </a:r>
            <a:r>
              <a:rPr lang="en-GB" sz="2400" i="1" dirty="0" smtClean="0"/>
              <a:t>directly </a:t>
            </a:r>
            <a:r>
              <a:rPr lang="en-GB" sz="2400" dirty="0" smtClean="0"/>
              <a:t>by what others do</a:t>
            </a:r>
          </a:p>
          <a:p>
            <a:r>
              <a:rPr lang="en-GB" sz="2400" dirty="0" smtClean="0"/>
              <a:t>A wide variety of behavioural motives for this, but for shorthand description, call this ‘copying’</a:t>
            </a:r>
          </a:p>
          <a:p>
            <a:r>
              <a:rPr lang="en-GB" sz="2400" dirty="0" smtClean="0"/>
              <a:t>Network effects alter the tastes/preferences/values of agents</a:t>
            </a:r>
          </a:p>
          <a:p>
            <a:endParaRPr lang="en-US" sz="2400" dirty="0"/>
          </a:p>
        </p:txBody>
      </p:sp>
      <p:pic>
        <p:nvPicPr>
          <p:cNvPr id="4" name="Picture 3" descr="Synthesis-Logo-Final-Colour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04664"/>
            <a:ext cx="2662064" cy="579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42276" cy="133695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Impact of networks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16832"/>
            <a:ext cx="8042276" cy="4026768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400" dirty="0" smtClean="0"/>
              <a:t>Can </a:t>
            </a:r>
            <a:r>
              <a:rPr lang="en-GB" sz="2400" i="1" dirty="0" smtClean="0"/>
              <a:t>magnify</a:t>
            </a:r>
            <a:r>
              <a:rPr lang="en-GB" sz="2400" dirty="0" smtClean="0"/>
              <a:t> the effect of any initial change caused by incentives/nudge</a:t>
            </a:r>
          </a:p>
          <a:p>
            <a:pPr algn="just"/>
            <a:r>
              <a:rPr lang="en-GB" sz="2400" i="1" dirty="0" smtClean="0"/>
              <a:t>Network structure </a:t>
            </a:r>
            <a:r>
              <a:rPr lang="en-GB" sz="2400" dirty="0" smtClean="0"/>
              <a:t>becomes an additional policy instrument; different types of structure are more/less resistant to ‘cascades’ of value change</a:t>
            </a:r>
          </a:p>
          <a:p>
            <a:pPr algn="just"/>
            <a:r>
              <a:rPr lang="en-GB" sz="2400" dirty="0" smtClean="0"/>
              <a:t>But can also </a:t>
            </a:r>
            <a:r>
              <a:rPr lang="en-GB" sz="2400" i="1" dirty="0" smtClean="0"/>
              <a:t>offset </a:t>
            </a:r>
            <a:r>
              <a:rPr lang="en-GB" sz="2400" dirty="0" smtClean="0"/>
              <a:t>the effect of any initial change caused by incentives/nudge</a:t>
            </a:r>
          </a:p>
          <a:p>
            <a:pPr algn="just"/>
            <a:r>
              <a:rPr lang="en-GB" sz="2400" dirty="0" smtClean="0"/>
              <a:t>And may increase the </a:t>
            </a:r>
            <a:r>
              <a:rPr lang="en-GB" sz="2400" i="1" dirty="0" smtClean="0"/>
              <a:t>uncertainty</a:t>
            </a:r>
            <a:r>
              <a:rPr lang="en-GB" sz="2400" dirty="0" smtClean="0"/>
              <a:t> of any change in policy</a:t>
            </a:r>
            <a:endParaRPr lang="en-GB" sz="2400" dirty="0"/>
          </a:p>
        </p:txBody>
      </p:sp>
      <p:pic>
        <p:nvPicPr>
          <p:cNvPr id="4" name="Picture 3" descr="Synthesis-Logo-Final-Colour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04664"/>
            <a:ext cx="2662064" cy="579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8216684" cy="5400600"/>
          </a:xfrm>
          <a:prstGeom prst="rect">
            <a:avLst/>
          </a:prstGeom>
          <a:noFill/>
        </p:spPr>
      </p:pic>
      <p:pic>
        <p:nvPicPr>
          <p:cNvPr id="3" name="Picture 2" descr="Synthesis-Logo-Final-Colour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04664"/>
            <a:ext cx="2662064" cy="57946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42276" cy="133695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The music download experiment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32856"/>
            <a:ext cx="8042276" cy="3196951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Salganik</a:t>
            </a:r>
            <a:r>
              <a:rPr lang="en-US" sz="2400" dirty="0" smtClean="0"/>
              <a:t>, </a:t>
            </a:r>
            <a:r>
              <a:rPr lang="en-US" sz="2400" dirty="0" err="1" smtClean="0"/>
              <a:t>Dodds</a:t>
            </a:r>
            <a:r>
              <a:rPr lang="en-US" sz="2400" dirty="0" smtClean="0"/>
              <a:t>, Watts, ‘Experimental study of inequality and unpredictability in an artificial cultural market’,  </a:t>
            </a:r>
            <a:r>
              <a:rPr lang="en-US" sz="2400" i="1" dirty="0" smtClean="0"/>
              <a:t>Science, </a:t>
            </a:r>
            <a:r>
              <a:rPr lang="en-US" sz="2400" dirty="0" smtClean="0"/>
              <a:t>2006</a:t>
            </a:r>
          </a:p>
          <a:p>
            <a:r>
              <a:rPr lang="en-GB" sz="2400" dirty="0" smtClean="0"/>
              <a:t>Students downloaded previously unknown songs either with or without knowledge</a:t>
            </a:r>
            <a:r>
              <a:rPr lang="en-GB" sz="2400" baseline="30000" dirty="0" smtClean="0"/>
              <a:t> </a:t>
            </a:r>
            <a:r>
              <a:rPr lang="en-GB" sz="2400" dirty="0" smtClean="0"/>
              <a:t>of previous participants' choices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 descr="Synthesis-Logo-Final-Colour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04664"/>
            <a:ext cx="2662064" cy="579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munster1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40768"/>
            <a:ext cx="9144000" cy="5320429"/>
          </a:xfrm>
          <a:prstGeom prst="rect">
            <a:avLst/>
          </a:prstGeom>
        </p:spPr>
      </p:pic>
      <p:pic>
        <p:nvPicPr>
          <p:cNvPr id="3" name="Picture 2" descr="Synthesis-Logo-Final-Colour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04664"/>
            <a:ext cx="2662064" cy="579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munster2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6712"/>
            <a:ext cx="9144000" cy="5824485"/>
          </a:xfrm>
          <a:prstGeom prst="rect">
            <a:avLst/>
          </a:prstGeom>
        </p:spPr>
      </p:pic>
      <p:pic>
        <p:nvPicPr>
          <p:cNvPr id="3" name="Picture 2" descr="Synthesis-Logo-Final-Colour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04664"/>
            <a:ext cx="2662064" cy="579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244</TotalTime>
  <Words>283</Words>
  <Application>Microsoft Macintosh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Networks and Public Policy: Beyond Nudging in the Big Society</vt:lpstr>
      <vt:lpstr>What do we mean by ‘social networks’?</vt:lpstr>
      <vt:lpstr>Economic and social policy since 1945</vt:lpstr>
      <vt:lpstr>Nudge and Networks</vt:lpstr>
      <vt:lpstr>Impact of networks</vt:lpstr>
      <vt:lpstr>PowerPoint Presentation</vt:lpstr>
      <vt:lpstr>The music download experiment </vt:lpstr>
      <vt:lpstr>PowerPoint Presentation</vt:lpstr>
      <vt:lpstr>PowerPoint Presentation</vt:lpstr>
      <vt:lpstr>Networks, Policy and Values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and Modelling</dc:title>
  <dc:creator>paul</dc:creator>
  <cp:lastModifiedBy>Gregory Fisher</cp:lastModifiedBy>
  <cp:revision>57</cp:revision>
  <dcterms:created xsi:type="dcterms:W3CDTF">2010-11-08T18:09:20Z</dcterms:created>
  <dcterms:modified xsi:type="dcterms:W3CDTF">2011-09-21T06:58:07Z</dcterms:modified>
</cp:coreProperties>
</file>